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cf4ffd4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cf4ffd4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cf4ffd4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5cf4ffd4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cf4ffd4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cf4ffd4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cd896ca4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cd896ca4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cd896ca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cd896ca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5cd896ca4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cd896ca4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cfffd7e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5cfffd7e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cc4da8a9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cc4da8a9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cd896ca4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cd896ca4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cd896ca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cd896ca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5ce4748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5ce4748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ce47484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ce47484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ce47484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5ce47484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ce47484e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5ce47484e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cf4ffd4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cf4ffd4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1407225" y="1022350"/>
            <a:ext cx="6453000" cy="165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sz="2400">
                <a:solidFill>
                  <a:srgbClr val="741B47"/>
                </a:solidFill>
                <a:latin typeface="Arial"/>
                <a:ea typeface="Arial"/>
                <a:cs typeface="Arial"/>
                <a:sym typeface="Arial"/>
              </a:rPr>
              <a:t>SKINALYZER: AI-BASED SKIN CANCER DETECTION SYSTEM</a:t>
            </a:r>
            <a:endParaRPr>
              <a:solidFill>
                <a:srgbClr val="741B47"/>
              </a:solidFill>
            </a:endParaRPr>
          </a:p>
        </p:txBody>
      </p:sp>
      <p:sp>
        <p:nvSpPr>
          <p:cNvPr id="278" name="Google Shape;278;p13"/>
          <p:cNvSpPr txBox="1"/>
          <p:nvPr>
            <p:ph idx="1" type="subTitle"/>
          </p:nvPr>
        </p:nvSpPr>
        <p:spPr>
          <a:xfrm>
            <a:off x="2444250" y="2762600"/>
            <a:ext cx="4210800" cy="1357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a:solidFill>
                  <a:srgbClr val="A64D79"/>
                </a:solidFill>
              </a:rPr>
              <a:t>MELİKE HAZAL ÖZCAN 202011013</a:t>
            </a:r>
            <a:endParaRPr>
              <a:solidFill>
                <a:srgbClr val="A64D79"/>
              </a:solidFill>
            </a:endParaRPr>
          </a:p>
          <a:p>
            <a:pPr indent="0" lvl="0" marL="0" rtl="0" algn="l">
              <a:spcBef>
                <a:spcPts val="0"/>
              </a:spcBef>
              <a:spcAft>
                <a:spcPts val="0"/>
              </a:spcAft>
              <a:buNone/>
            </a:pPr>
            <a:r>
              <a:rPr lang="tr">
                <a:solidFill>
                  <a:srgbClr val="A64D79"/>
                </a:solidFill>
              </a:rPr>
              <a:t>BEKİR EMREHAN ŞİMŞEK</a:t>
            </a:r>
            <a:r>
              <a:rPr lang="tr">
                <a:solidFill>
                  <a:srgbClr val="A64D79"/>
                </a:solidFill>
              </a:rPr>
              <a:t> 202011039 </a:t>
            </a:r>
            <a:endParaRPr>
              <a:solidFill>
                <a:srgbClr val="A64D79"/>
              </a:solidFill>
            </a:endParaRPr>
          </a:p>
          <a:p>
            <a:pPr indent="0" lvl="0" marL="0" rtl="0" algn="l">
              <a:spcBef>
                <a:spcPts val="0"/>
              </a:spcBef>
              <a:spcAft>
                <a:spcPts val="0"/>
              </a:spcAft>
              <a:buNone/>
            </a:pPr>
            <a:r>
              <a:rPr lang="tr">
                <a:solidFill>
                  <a:srgbClr val="A64D79"/>
                </a:solidFill>
              </a:rPr>
              <a:t>PELİN KOZ   202011048</a:t>
            </a:r>
            <a:endParaRPr>
              <a:solidFill>
                <a:srgbClr val="A64D79"/>
              </a:solidFill>
            </a:endParaRPr>
          </a:p>
          <a:p>
            <a:pPr indent="0" lvl="0" marL="0" rtl="0" algn="l">
              <a:spcBef>
                <a:spcPts val="0"/>
              </a:spcBef>
              <a:spcAft>
                <a:spcPts val="0"/>
              </a:spcAft>
              <a:buNone/>
            </a:pPr>
            <a:r>
              <a:rPr lang="tr">
                <a:solidFill>
                  <a:srgbClr val="A64D79"/>
                </a:solidFill>
              </a:rPr>
              <a:t>BİLGESU FINDIK</a:t>
            </a:r>
            <a:r>
              <a:rPr lang="tr">
                <a:solidFill>
                  <a:srgbClr val="A64D79"/>
                </a:solidFill>
              </a:rPr>
              <a:t> 202011407</a:t>
            </a:r>
            <a:endParaRPr>
              <a:solidFill>
                <a:srgbClr val="A64D79"/>
              </a:solidFill>
            </a:endParaRPr>
          </a:p>
          <a:p>
            <a:pPr indent="0" lvl="0" marL="0" rtl="0" algn="l">
              <a:spcBef>
                <a:spcPts val="0"/>
              </a:spcBef>
              <a:spcAft>
                <a:spcPts val="0"/>
              </a:spcAft>
              <a:buNone/>
            </a:pPr>
            <a:r>
              <a:t/>
            </a:r>
            <a:endParaRPr>
              <a:solidFill>
                <a:srgbClr val="C27BA0"/>
              </a:solidFill>
            </a:endParaRPr>
          </a:p>
        </p:txBody>
      </p:sp>
      <p:sp>
        <p:nvSpPr>
          <p:cNvPr id="279" name="Google Shape;279;p13"/>
          <p:cNvSpPr txBox="1"/>
          <p:nvPr/>
        </p:nvSpPr>
        <p:spPr>
          <a:xfrm>
            <a:off x="2294000" y="4291250"/>
            <a:ext cx="4001400" cy="57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tr" sz="1800">
                <a:solidFill>
                  <a:srgbClr val="741B47"/>
                </a:solidFill>
              </a:rPr>
              <a:t>Advisor: DR. Ayşe Nurdan SARAN</a:t>
            </a:r>
            <a:r>
              <a:rPr lang="tr" sz="1800">
                <a:solidFill>
                  <a:srgbClr val="FEFEFE"/>
                </a:solidFill>
              </a:rPr>
              <a:t> </a:t>
            </a:r>
            <a:endParaRPr sz="1800">
              <a:solidFill>
                <a:srgbClr val="FEFEFE"/>
              </a:solidFill>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Expanding our Model</a:t>
            </a:r>
            <a:endParaRPr/>
          </a:p>
        </p:txBody>
      </p:sp>
      <p:pic>
        <p:nvPicPr>
          <p:cNvPr id="341" name="Google Shape;341;p22"/>
          <p:cNvPicPr preferRelativeResize="0"/>
          <p:nvPr/>
        </p:nvPicPr>
        <p:blipFill>
          <a:blip r:embed="rId3">
            <a:alphaModFix/>
          </a:blip>
          <a:stretch>
            <a:fillRect/>
          </a:stretch>
        </p:blipFill>
        <p:spPr>
          <a:xfrm>
            <a:off x="1242175" y="1321425"/>
            <a:ext cx="6048199" cy="1782975"/>
          </a:xfrm>
          <a:prstGeom prst="rect">
            <a:avLst/>
          </a:prstGeom>
          <a:noFill/>
          <a:ln>
            <a:noFill/>
          </a:ln>
        </p:spPr>
      </p:pic>
      <p:sp>
        <p:nvSpPr>
          <p:cNvPr id="342" name="Google Shape;342;p22"/>
          <p:cNvSpPr txBox="1"/>
          <p:nvPr/>
        </p:nvSpPr>
        <p:spPr>
          <a:xfrm>
            <a:off x="1069350" y="3297525"/>
            <a:ext cx="7644000" cy="1463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Nunito"/>
              <a:buChar char="●"/>
            </a:pPr>
            <a:r>
              <a:rPr lang="tr" sz="1500">
                <a:solidFill>
                  <a:schemeClr val="dk2"/>
                </a:solidFill>
                <a:latin typeface="Nunito"/>
                <a:ea typeface="Nunito"/>
                <a:cs typeface="Nunito"/>
                <a:sym typeface="Nunito"/>
              </a:rPr>
              <a:t>The first 7 columns were copied exactly as they were from the old model.</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tr" sz="1500">
                <a:solidFill>
                  <a:schemeClr val="dk2"/>
                </a:solidFill>
                <a:latin typeface="Nunito"/>
                <a:ea typeface="Nunito"/>
                <a:cs typeface="Nunito"/>
                <a:sym typeface="Nunito"/>
              </a:rPr>
              <a:t>In the last column, the old weights are averaged and the small noise is added</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tr" sz="1500">
                <a:solidFill>
                  <a:schemeClr val="dk2"/>
                </a:solidFill>
                <a:latin typeface="Nunito"/>
                <a:ea typeface="Nunito"/>
                <a:cs typeface="Nunito"/>
                <a:sym typeface="Nunito"/>
              </a:rPr>
              <a:t>Prevention against </a:t>
            </a:r>
            <a:r>
              <a:rPr lang="tr" sz="1500">
                <a:solidFill>
                  <a:schemeClr val="dk2"/>
                </a:solidFill>
                <a:latin typeface="Nunito"/>
                <a:ea typeface="Nunito"/>
                <a:cs typeface="Nunito"/>
                <a:sym typeface="Nunito"/>
              </a:rPr>
              <a:t>Catastrophic</a:t>
            </a:r>
            <a:r>
              <a:rPr lang="tr" sz="1500">
                <a:solidFill>
                  <a:schemeClr val="dk2"/>
                </a:solidFill>
                <a:latin typeface="Nunito"/>
                <a:ea typeface="Nunito"/>
                <a:cs typeface="Nunito"/>
                <a:sym typeface="Nunito"/>
              </a:rPr>
              <a:t> Forgetting, i.e. forgetting old information</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Incremental Learning Model Performance</a:t>
            </a:r>
            <a:endParaRPr/>
          </a:p>
        </p:txBody>
      </p:sp>
      <p:pic>
        <p:nvPicPr>
          <p:cNvPr id="348" name="Google Shape;348;p23"/>
          <p:cNvPicPr preferRelativeResize="0"/>
          <p:nvPr/>
        </p:nvPicPr>
        <p:blipFill>
          <a:blip r:embed="rId3">
            <a:alphaModFix/>
          </a:blip>
          <a:stretch>
            <a:fillRect/>
          </a:stretch>
        </p:blipFill>
        <p:spPr>
          <a:xfrm>
            <a:off x="1608150" y="1190350"/>
            <a:ext cx="6076151" cy="1973450"/>
          </a:xfrm>
          <a:prstGeom prst="rect">
            <a:avLst/>
          </a:prstGeom>
          <a:noFill/>
          <a:ln>
            <a:noFill/>
          </a:ln>
        </p:spPr>
      </p:pic>
      <p:sp>
        <p:nvSpPr>
          <p:cNvPr id="349" name="Google Shape;349;p23"/>
          <p:cNvSpPr txBox="1"/>
          <p:nvPr/>
        </p:nvSpPr>
        <p:spPr>
          <a:xfrm>
            <a:off x="1030800" y="3415700"/>
            <a:ext cx="8009100" cy="1637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Nunito"/>
              <a:buChar char="●"/>
            </a:pPr>
            <a:r>
              <a:rPr lang="tr" sz="1500">
                <a:solidFill>
                  <a:schemeClr val="dk2"/>
                </a:solidFill>
                <a:latin typeface="Nunito"/>
                <a:ea typeface="Nunito"/>
                <a:cs typeface="Nunito"/>
                <a:sym typeface="Nunito"/>
              </a:rPr>
              <a:t>Overall performance of the model improved with no catastrophic forgetting effect</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tr" sz="1500">
                <a:solidFill>
                  <a:schemeClr val="dk2"/>
                </a:solidFill>
                <a:latin typeface="Nunito"/>
                <a:ea typeface="Nunito"/>
                <a:cs typeface="Nunito"/>
                <a:sym typeface="Nunito"/>
              </a:rPr>
              <a:t>But the model did not perform very well in predicting the SCC class, so fine tuning was required</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ph type="title"/>
          </p:nvPr>
        </p:nvSpPr>
        <p:spPr>
          <a:xfrm>
            <a:off x="1303800" y="382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Fine-tune the model for better learning of the new class</a:t>
            </a:r>
            <a:endParaRPr/>
          </a:p>
        </p:txBody>
      </p:sp>
      <p:pic>
        <p:nvPicPr>
          <p:cNvPr id="355" name="Google Shape;355;p24"/>
          <p:cNvPicPr preferRelativeResize="0"/>
          <p:nvPr/>
        </p:nvPicPr>
        <p:blipFill>
          <a:blip r:embed="rId3">
            <a:alphaModFix/>
          </a:blip>
          <a:stretch>
            <a:fillRect/>
          </a:stretch>
        </p:blipFill>
        <p:spPr>
          <a:xfrm>
            <a:off x="1146275" y="1280925"/>
            <a:ext cx="7137899" cy="360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User I</a:t>
            </a:r>
            <a:r>
              <a:rPr lang="tr"/>
              <a:t>nterface</a:t>
            </a:r>
            <a:endParaRPr/>
          </a:p>
        </p:txBody>
      </p:sp>
      <p:sp>
        <p:nvSpPr>
          <p:cNvPr id="361" name="Google Shape;361;p25"/>
          <p:cNvSpPr txBox="1"/>
          <p:nvPr>
            <p:ph idx="1" type="body"/>
          </p:nvPr>
        </p:nvSpPr>
        <p:spPr>
          <a:xfrm>
            <a:off x="1140675" y="3142725"/>
            <a:ext cx="7030500" cy="147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tr">
                <a:solidFill>
                  <a:srgbClr val="000000"/>
                </a:solidFill>
                <a:latin typeface="Arial"/>
                <a:ea typeface="Arial"/>
                <a:cs typeface="Arial"/>
                <a:sym typeface="Arial"/>
              </a:rPr>
              <a:t>Desktop application built with </a:t>
            </a:r>
            <a:r>
              <a:rPr b="1" lang="tr">
                <a:solidFill>
                  <a:srgbClr val="000000"/>
                </a:solidFill>
                <a:latin typeface="Arial"/>
                <a:ea typeface="Arial"/>
                <a:cs typeface="Arial"/>
                <a:sym typeface="Arial"/>
              </a:rPr>
              <a:t>PySide6</a:t>
            </a:r>
            <a:br>
              <a:rPr b="1" lang="tr">
                <a:solidFill>
                  <a:srgbClr val="000000"/>
                </a:solidFill>
                <a:latin typeface="Arial"/>
                <a:ea typeface="Arial"/>
                <a:cs typeface="Arial"/>
                <a:sym typeface="Arial"/>
              </a:rPr>
            </a:b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tr">
                <a:solidFill>
                  <a:srgbClr val="000000"/>
                </a:solidFill>
                <a:latin typeface="Arial"/>
                <a:ea typeface="Arial"/>
                <a:cs typeface="Arial"/>
                <a:sym typeface="Arial"/>
              </a:rPr>
              <a:t>Simple, secure, and user-friendly design</a:t>
            </a:r>
            <a:br>
              <a:rPr lang="tr">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tr">
                <a:solidFill>
                  <a:srgbClr val="000000"/>
                </a:solidFill>
                <a:latin typeface="Arial"/>
                <a:ea typeface="Arial"/>
                <a:cs typeface="Arial"/>
                <a:sym typeface="Arial"/>
              </a:rPr>
              <a:t>Used to upload images and view skin analysis</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62" name="Google Shape;362;p25" title="indir.png"/>
          <p:cNvPicPr preferRelativeResize="0"/>
          <p:nvPr/>
        </p:nvPicPr>
        <p:blipFill>
          <a:blip r:embed="rId3">
            <a:alphaModFix/>
          </a:blip>
          <a:stretch>
            <a:fillRect/>
          </a:stretch>
        </p:blipFill>
        <p:spPr>
          <a:xfrm>
            <a:off x="1256047" y="1304047"/>
            <a:ext cx="1571100" cy="1571075"/>
          </a:xfrm>
          <a:prstGeom prst="rect">
            <a:avLst/>
          </a:prstGeom>
          <a:noFill/>
          <a:ln>
            <a:noFill/>
          </a:ln>
        </p:spPr>
      </p:pic>
      <p:pic>
        <p:nvPicPr>
          <p:cNvPr id="363" name="Google Shape;363;p25" title="indir (1).png"/>
          <p:cNvPicPr preferRelativeResize="0"/>
          <p:nvPr/>
        </p:nvPicPr>
        <p:blipFill>
          <a:blip r:embed="rId4">
            <a:alphaModFix/>
          </a:blip>
          <a:stretch>
            <a:fillRect/>
          </a:stretch>
        </p:blipFill>
        <p:spPr>
          <a:xfrm>
            <a:off x="3489847" y="1469562"/>
            <a:ext cx="2658408" cy="1240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6" title="loginpage.png"/>
          <p:cNvPicPr preferRelativeResize="0"/>
          <p:nvPr/>
        </p:nvPicPr>
        <p:blipFill>
          <a:blip r:embed="rId3">
            <a:alphaModFix/>
          </a:blip>
          <a:stretch>
            <a:fillRect/>
          </a:stretch>
        </p:blipFill>
        <p:spPr>
          <a:xfrm>
            <a:off x="1133750" y="2137937"/>
            <a:ext cx="3088200" cy="2456316"/>
          </a:xfrm>
          <a:prstGeom prst="rect">
            <a:avLst/>
          </a:prstGeom>
          <a:noFill/>
          <a:ln>
            <a:noFill/>
          </a:ln>
        </p:spPr>
      </p:pic>
      <p:pic>
        <p:nvPicPr>
          <p:cNvPr id="369" name="Google Shape;369;p26" title="main_page.png"/>
          <p:cNvPicPr preferRelativeResize="0"/>
          <p:nvPr/>
        </p:nvPicPr>
        <p:blipFill>
          <a:blip r:embed="rId4">
            <a:alphaModFix/>
          </a:blip>
          <a:stretch>
            <a:fillRect/>
          </a:stretch>
        </p:blipFill>
        <p:spPr>
          <a:xfrm>
            <a:off x="4768275" y="250100"/>
            <a:ext cx="3959625" cy="2039739"/>
          </a:xfrm>
          <a:prstGeom prst="rect">
            <a:avLst/>
          </a:prstGeom>
          <a:noFill/>
          <a:ln>
            <a:noFill/>
          </a:ln>
        </p:spPr>
      </p:pic>
      <p:sp>
        <p:nvSpPr>
          <p:cNvPr id="370" name="Google Shape;370;p26"/>
          <p:cNvSpPr txBox="1"/>
          <p:nvPr/>
        </p:nvSpPr>
        <p:spPr>
          <a:xfrm>
            <a:off x="1209200" y="571450"/>
            <a:ext cx="3088200" cy="99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Char char="●"/>
            </a:pPr>
            <a:r>
              <a:rPr b="1" lang="tr" sz="1100"/>
              <a:t>Login Screen</a:t>
            </a:r>
            <a:br>
              <a:rPr b="1" lang="tr" sz="1100"/>
            </a:br>
            <a:endParaRPr b="1" sz="1100"/>
          </a:p>
          <a:p>
            <a:pPr indent="-311150" lvl="0" marL="457200" rtl="0" algn="l">
              <a:spcBef>
                <a:spcPts val="0"/>
              </a:spcBef>
              <a:spcAft>
                <a:spcPts val="0"/>
              </a:spcAft>
              <a:buClr>
                <a:schemeClr val="dk2"/>
              </a:buClr>
              <a:buSzPts val="1300"/>
              <a:buFont typeface="Nunito"/>
              <a:buChar char="●"/>
            </a:pPr>
            <a:r>
              <a:rPr b="1" lang="tr" sz="1100"/>
              <a:t>Upload Screen</a:t>
            </a:r>
            <a:br>
              <a:rPr b="1" lang="tr" sz="1100"/>
            </a:br>
            <a:endParaRPr b="1" sz="1100"/>
          </a:p>
          <a:p>
            <a:pPr indent="-311150" lvl="0" marL="457200" rtl="0" algn="l">
              <a:spcBef>
                <a:spcPts val="0"/>
              </a:spcBef>
              <a:spcAft>
                <a:spcPts val="0"/>
              </a:spcAft>
              <a:buClr>
                <a:schemeClr val="dk2"/>
              </a:buClr>
              <a:buSzPts val="1300"/>
              <a:buFont typeface="Nunito"/>
              <a:buChar char="●"/>
            </a:pPr>
            <a:r>
              <a:rPr b="1" lang="tr" sz="1100"/>
              <a:t>Result Screen</a:t>
            </a:r>
            <a:r>
              <a:rPr lang="tr" sz="1100"/>
              <a:t> (with color-coded output)</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371" name="Google Shape;371;p26" title="result.png"/>
          <p:cNvPicPr preferRelativeResize="0"/>
          <p:nvPr/>
        </p:nvPicPr>
        <p:blipFill>
          <a:blip r:embed="rId5">
            <a:alphaModFix/>
          </a:blip>
          <a:stretch>
            <a:fillRect/>
          </a:stretch>
        </p:blipFill>
        <p:spPr>
          <a:xfrm>
            <a:off x="4768263" y="2571750"/>
            <a:ext cx="3959636" cy="197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idx="1" type="body"/>
          </p:nvPr>
        </p:nvSpPr>
        <p:spPr>
          <a:xfrm>
            <a:off x="2250275" y="3527450"/>
            <a:ext cx="5469900" cy="1655100"/>
          </a:xfrm>
          <a:prstGeom prst="rect">
            <a:avLst/>
          </a:prstGeom>
        </p:spPr>
        <p:txBody>
          <a:bodyPr anchorCtr="0" anchor="t" bIns="91425" lIns="91425" spcFirstLastPara="1" rIns="91425" wrap="square" tIns="91425">
            <a:normAutofit fontScale="92500" lnSpcReduction="20000"/>
          </a:bodyPr>
          <a:lstStyle/>
          <a:p>
            <a:pPr indent="-340201" lvl="0" marL="457200" rtl="0" algn="l">
              <a:lnSpc>
                <a:spcPct val="100000"/>
              </a:lnSpc>
              <a:spcBef>
                <a:spcPts val="0"/>
              </a:spcBef>
              <a:spcAft>
                <a:spcPts val="0"/>
              </a:spcAft>
              <a:buSzPct val="100000"/>
              <a:buChar char="●"/>
            </a:pPr>
            <a:r>
              <a:rPr lang="tr" sz="1900"/>
              <a:t>Simple and understandable flow: Record → Load → Analysis → Result</a:t>
            </a:r>
            <a:endParaRPr sz="1900"/>
          </a:p>
          <a:p>
            <a:pPr indent="-340201" lvl="0" marL="457200" rtl="0" algn="l">
              <a:lnSpc>
                <a:spcPct val="100000"/>
              </a:lnSpc>
              <a:spcBef>
                <a:spcPts val="0"/>
              </a:spcBef>
              <a:spcAft>
                <a:spcPts val="0"/>
              </a:spcAft>
              <a:buSzPct val="100000"/>
              <a:buChar char="●"/>
            </a:pPr>
            <a:r>
              <a:rPr lang="tr" sz="1900"/>
              <a:t>Past analysis</a:t>
            </a:r>
            <a:endParaRPr sz="1900"/>
          </a:p>
          <a:p>
            <a:pPr indent="-340201" lvl="0" marL="457200" rtl="0" algn="l">
              <a:lnSpc>
                <a:spcPct val="100000"/>
              </a:lnSpc>
              <a:spcBef>
                <a:spcPts val="0"/>
              </a:spcBef>
              <a:spcAft>
                <a:spcPts val="0"/>
              </a:spcAft>
              <a:buSzPct val="100000"/>
              <a:buChar char="●"/>
            </a:pPr>
            <a:r>
              <a:rPr lang="tr" sz="1900"/>
              <a:t>Guiding the user with back buttons and error messages</a:t>
            </a:r>
            <a:endParaRPr sz="1900"/>
          </a:p>
          <a:p>
            <a:pPr indent="-340201" lvl="0" marL="457200" rtl="0" algn="l">
              <a:lnSpc>
                <a:spcPct val="100000"/>
              </a:lnSpc>
              <a:spcBef>
                <a:spcPts val="0"/>
              </a:spcBef>
              <a:spcAft>
                <a:spcPts val="0"/>
              </a:spcAft>
              <a:buSzPct val="100000"/>
              <a:buChar char="●"/>
            </a:pPr>
            <a:r>
              <a:rPr lang="tr" sz="1900"/>
              <a:t>Minimal interface for quick navigation</a:t>
            </a:r>
            <a:endParaRPr sz="1900"/>
          </a:p>
          <a:p>
            <a:pPr indent="0" lvl="0" marL="0" rtl="0" algn="l">
              <a:spcBef>
                <a:spcPts val="0"/>
              </a:spcBef>
              <a:spcAft>
                <a:spcPts val="1200"/>
              </a:spcAft>
              <a:buNone/>
            </a:pPr>
            <a:r>
              <a:t/>
            </a:r>
            <a:endParaRPr/>
          </a:p>
        </p:txBody>
      </p:sp>
      <p:pic>
        <p:nvPicPr>
          <p:cNvPr id="377" name="Google Shape;377;p27" title="detail_part.png"/>
          <p:cNvPicPr preferRelativeResize="0"/>
          <p:nvPr/>
        </p:nvPicPr>
        <p:blipFill>
          <a:blip r:embed="rId3">
            <a:alphaModFix/>
          </a:blip>
          <a:stretch>
            <a:fillRect/>
          </a:stretch>
        </p:blipFill>
        <p:spPr>
          <a:xfrm>
            <a:off x="5695491" y="347975"/>
            <a:ext cx="2676185" cy="2712024"/>
          </a:xfrm>
          <a:prstGeom prst="rect">
            <a:avLst/>
          </a:prstGeom>
          <a:noFill/>
          <a:ln>
            <a:noFill/>
          </a:ln>
        </p:spPr>
      </p:pic>
      <p:pic>
        <p:nvPicPr>
          <p:cNvPr id="378" name="Google Shape;378;p27" title="past_result.png"/>
          <p:cNvPicPr preferRelativeResize="0"/>
          <p:nvPr/>
        </p:nvPicPr>
        <p:blipFill>
          <a:blip r:embed="rId4">
            <a:alphaModFix/>
          </a:blip>
          <a:stretch>
            <a:fillRect/>
          </a:stretch>
        </p:blipFill>
        <p:spPr>
          <a:xfrm>
            <a:off x="1779375" y="347975"/>
            <a:ext cx="3436875" cy="271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2" name="Shape 382"/>
        <p:cNvGrpSpPr/>
        <p:nvPr/>
      </p:nvGrpSpPr>
      <p:grpSpPr>
        <a:xfrm>
          <a:off x="0" y="0"/>
          <a:ext cx="0" cy="0"/>
          <a:chOff x="0" y="0"/>
          <a:chExt cx="0" cy="0"/>
        </a:xfrm>
      </p:grpSpPr>
      <p:sp>
        <p:nvSpPr>
          <p:cNvPr id="383" name="Google Shape;383;p28"/>
          <p:cNvSpPr txBox="1"/>
          <p:nvPr>
            <p:ph type="title"/>
          </p:nvPr>
        </p:nvSpPr>
        <p:spPr>
          <a:xfrm>
            <a:off x="824000" y="1613825"/>
            <a:ext cx="5931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solidFill>
                  <a:schemeClr val="dk2"/>
                </a:solidFill>
              </a:rPr>
              <a:t>Thank you for listening!</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6817500" cy="6501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lang="tr">
                <a:latin typeface="Times New Roman"/>
                <a:ea typeface="Times New Roman"/>
                <a:cs typeface="Times New Roman"/>
                <a:sym typeface="Times New Roman"/>
              </a:rPr>
              <a:t>Problem Definition</a:t>
            </a:r>
            <a:endParaRPr>
              <a:latin typeface="Times New Roman"/>
              <a:ea typeface="Times New Roman"/>
              <a:cs typeface="Times New Roman"/>
              <a:sym typeface="Times New Roman"/>
            </a:endParaRPr>
          </a:p>
        </p:txBody>
      </p:sp>
      <p:sp>
        <p:nvSpPr>
          <p:cNvPr id="285" name="Google Shape;285;p14"/>
          <p:cNvSpPr txBox="1"/>
          <p:nvPr>
            <p:ph idx="1" type="body"/>
          </p:nvPr>
        </p:nvSpPr>
        <p:spPr>
          <a:xfrm>
            <a:off x="1303800" y="1483500"/>
            <a:ext cx="7066800" cy="1253700"/>
          </a:xfrm>
          <a:prstGeom prst="rect">
            <a:avLst/>
          </a:prstGeom>
        </p:spPr>
        <p:txBody>
          <a:bodyPr anchorCtr="0" anchor="t" bIns="91425" lIns="91425" spcFirstLastPara="1" rIns="91425" wrap="square" tIns="91425">
            <a:normAutofit lnSpcReduction="20000"/>
          </a:bodyPr>
          <a:lstStyle/>
          <a:p>
            <a:pPr indent="-304800" lvl="0" marL="457200" rtl="0" algn="l">
              <a:spcBef>
                <a:spcPts val="1200"/>
              </a:spcBef>
              <a:spcAft>
                <a:spcPts val="0"/>
              </a:spcAft>
              <a:buClr>
                <a:srgbClr val="000000"/>
              </a:buClr>
              <a:buSzPts val="1200"/>
              <a:buFont typeface="Arial"/>
              <a:buChar char="●"/>
            </a:pPr>
            <a:r>
              <a:rPr lang="tr" sz="1200">
                <a:solidFill>
                  <a:srgbClr val="000000"/>
                </a:solidFill>
                <a:latin typeface="Times New Roman"/>
                <a:ea typeface="Times New Roman"/>
                <a:cs typeface="Times New Roman"/>
                <a:sym typeface="Times New Roman"/>
              </a:rPr>
              <a:t>Skin cancer poses a life-threatening risk if not diagnosed early. The lack of experts, data privacy issues, and the inability of existing systems to process new data increase the need for automated and reliable diagnostic systems. Skinalyzer aims to solve these problems with Federated Learning and Incremental Learning.</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86" name="Google Shape;286;p14" title="5a97d26e-7812-416d-8b0d-dc4a38bc27ac.png"/>
          <p:cNvPicPr preferRelativeResize="0"/>
          <p:nvPr/>
        </p:nvPicPr>
        <p:blipFill>
          <a:blip r:embed="rId3">
            <a:alphaModFix/>
          </a:blip>
          <a:stretch>
            <a:fillRect/>
          </a:stretch>
        </p:blipFill>
        <p:spPr>
          <a:xfrm>
            <a:off x="3090425" y="2571750"/>
            <a:ext cx="2880026" cy="2255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lang="tr"/>
              <a:t>Technologies Used</a:t>
            </a:r>
            <a:endParaRPr/>
          </a:p>
        </p:txBody>
      </p:sp>
      <p:sp>
        <p:nvSpPr>
          <p:cNvPr id="292" name="Google Shape;292;p15"/>
          <p:cNvSpPr txBox="1"/>
          <p:nvPr>
            <p:ph idx="1" type="body"/>
          </p:nvPr>
        </p:nvSpPr>
        <p:spPr>
          <a:xfrm>
            <a:off x="1303800" y="1926650"/>
            <a:ext cx="2118300" cy="2604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Python</a:t>
            </a:r>
            <a:r>
              <a:rPr lang="tr"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TensorFlow / Keras</a:t>
            </a:r>
            <a:r>
              <a:rPr lang="tr"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Flower (FL Framework)</a:t>
            </a:r>
            <a:r>
              <a:rPr lang="tr"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Pyside6</a:t>
            </a:r>
            <a:r>
              <a:rPr lang="tr"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MySQL</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tr" sz="1200">
                <a:solidFill>
                  <a:srgbClr val="000000"/>
                </a:solidFill>
                <a:latin typeface="Times New Roman"/>
                <a:ea typeface="Times New Roman"/>
                <a:cs typeface="Times New Roman"/>
                <a:sym typeface="Times New Roman"/>
              </a:rPr>
              <a:t>HAM10000 &amp; ISIC2019</a:t>
            </a:r>
            <a:r>
              <a:rPr lang="tr"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93" name="Google Shape;293;p15" title="1420c09c-6662-4593-8097-0137121adda7.png"/>
          <p:cNvPicPr preferRelativeResize="0"/>
          <p:nvPr/>
        </p:nvPicPr>
        <p:blipFill>
          <a:blip r:embed="rId3">
            <a:alphaModFix/>
          </a:blip>
          <a:stretch>
            <a:fillRect/>
          </a:stretch>
        </p:blipFill>
        <p:spPr>
          <a:xfrm>
            <a:off x="4232575" y="1484475"/>
            <a:ext cx="4426525" cy="295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457200" lvl="0" marL="1828800" rtl="0" algn="l">
              <a:spcBef>
                <a:spcPts val="0"/>
              </a:spcBef>
              <a:spcAft>
                <a:spcPts val="0"/>
              </a:spcAft>
              <a:buNone/>
            </a:pPr>
            <a:r>
              <a:rPr lang="tr"/>
              <a:t>D</a:t>
            </a:r>
            <a:r>
              <a:rPr lang="tr"/>
              <a:t>atabase</a:t>
            </a:r>
            <a:endParaRPr/>
          </a:p>
        </p:txBody>
      </p:sp>
      <p:sp>
        <p:nvSpPr>
          <p:cNvPr id="299" name="Google Shape;299;p16"/>
          <p:cNvSpPr txBox="1"/>
          <p:nvPr>
            <p:ph idx="1" type="body"/>
          </p:nvPr>
        </p:nvSpPr>
        <p:spPr>
          <a:xfrm>
            <a:off x="1303800" y="1678325"/>
            <a:ext cx="6817500" cy="11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1200">
                <a:latin typeface="Times New Roman"/>
                <a:ea typeface="Times New Roman"/>
                <a:cs typeface="Times New Roman"/>
                <a:sym typeface="Times New Roman"/>
              </a:rPr>
              <a:t>The database is designed to securely store user information (name, email, skin tone, password) and analysis results. After registering and logging in, users upload skin lesion images and the analysis results are saved specifically for the user. This structure provides the infrastructure for system personalization and future incremental learning processes.</a:t>
            </a:r>
            <a:endParaRPr sz="1200">
              <a:latin typeface="Times New Roman"/>
              <a:ea typeface="Times New Roman"/>
              <a:cs typeface="Times New Roman"/>
              <a:sym typeface="Times New Roman"/>
            </a:endParaRPr>
          </a:p>
        </p:txBody>
      </p:sp>
      <p:pic>
        <p:nvPicPr>
          <p:cNvPr id="300" name="Google Shape;300;p16" title="bcac3530-8bd5-4ac8-8433-365b93048550.png"/>
          <p:cNvPicPr preferRelativeResize="0"/>
          <p:nvPr/>
        </p:nvPicPr>
        <p:blipFill>
          <a:blip r:embed="rId3">
            <a:alphaModFix/>
          </a:blip>
          <a:stretch>
            <a:fillRect/>
          </a:stretch>
        </p:blipFill>
        <p:spPr>
          <a:xfrm>
            <a:off x="3417750" y="2783825"/>
            <a:ext cx="2054876" cy="205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Federated Learning</a:t>
            </a:r>
            <a:endParaRPr/>
          </a:p>
        </p:txBody>
      </p:sp>
      <p:sp>
        <p:nvSpPr>
          <p:cNvPr id="306" name="Google Shape;306;p17"/>
          <p:cNvSpPr txBox="1"/>
          <p:nvPr>
            <p:ph idx="1" type="body"/>
          </p:nvPr>
        </p:nvSpPr>
        <p:spPr>
          <a:xfrm>
            <a:off x="1240850" y="1591378"/>
            <a:ext cx="3732900" cy="324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tr"/>
              <a:t>✅</a:t>
            </a:r>
            <a:r>
              <a:rPr lang="tr" sz="1200">
                <a:solidFill>
                  <a:srgbClr val="000000"/>
                </a:solidFill>
                <a:latin typeface="Times New Roman"/>
                <a:ea typeface="Times New Roman"/>
                <a:cs typeface="Times New Roman"/>
                <a:sym typeface="Times New Roman"/>
              </a:rPr>
              <a:t> Decentralized model training</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tr" sz="1200">
                <a:solidFill>
                  <a:srgbClr val="000000"/>
                </a:solidFill>
                <a:latin typeface="Times New Roman"/>
                <a:ea typeface="Times New Roman"/>
                <a:cs typeface="Times New Roman"/>
                <a:sym typeface="Times New Roman"/>
              </a:rPr>
              <a:t>✅ Data stays on the device, only weights are shared</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tr" sz="1200">
                <a:solidFill>
                  <a:srgbClr val="000000"/>
                </a:solidFill>
                <a:latin typeface="Times New Roman"/>
                <a:ea typeface="Times New Roman"/>
                <a:cs typeface="Times New Roman"/>
                <a:sym typeface="Times New Roman"/>
              </a:rPr>
              <a:t>✅ Privacy and regulatory advantage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tr" sz="1200">
                <a:solidFill>
                  <a:srgbClr val="000000"/>
                </a:solidFill>
                <a:latin typeface="Times New Roman"/>
                <a:ea typeface="Times New Roman"/>
                <a:cs typeface="Times New Roman"/>
                <a:sym typeface="Times New Roman"/>
              </a:rPr>
              <a:t>🌟We used the HAM10000 dataset, split into 3 parts, one for each client. Handles training rounds: clients train locally, send weights, and receive updated global model.</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rgbClr val="000000"/>
              </a:solidFill>
              <a:latin typeface="Times New Roman"/>
              <a:ea typeface="Times New Roman"/>
              <a:cs typeface="Times New Roman"/>
              <a:sym typeface="Times New Roman"/>
            </a:endParaRPr>
          </a:p>
        </p:txBody>
      </p:sp>
      <p:pic>
        <p:nvPicPr>
          <p:cNvPr id="307" name="Google Shape;307;p17" title="WhatsApp Image 2025-05-25 at 01.43.25_29f9851b.jpg"/>
          <p:cNvPicPr preferRelativeResize="0"/>
          <p:nvPr/>
        </p:nvPicPr>
        <p:blipFill>
          <a:blip r:embed="rId3">
            <a:alphaModFix/>
          </a:blip>
          <a:stretch>
            <a:fillRect/>
          </a:stretch>
        </p:blipFill>
        <p:spPr>
          <a:xfrm>
            <a:off x="4910700" y="598575"/>
            <a:ext cx="3777899" cy="4007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Server–Client Communication via Flower Framework</a:t>
            </a:r>
            <a:endParaRPr/>
          </a:p>
        </p:txBody>
      </p:sp>
      <p:sp>
        <p:nvSpPr>
          <p:cNvPr id="313" name="Google Shape;313;p18"/>
          <p:cNvSpPr txBox="1"/>
          <p:nvPr>
            <p:ph idx="1" type="body"/>
          </p:nvPr>
        </p:nvSpPr>
        <p:spPr>
          <a:xfrm>
            <a:off x="1303800" y="1990050"/>
            <a:ext cx="3903600" cy="25416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Clr>
                <a:srgbClr val="000000"/>
              </a:buClr>
              <a:buSzPts val="1100"/>
              <a:buFont typeface="Arial"/>
              <a:buChar char="●"/>
            </a:pPr>
            <a:r>
              <a:rPr lang="tr" sz="1100">
                <a:solidFill>
                  <a:srgbClr val="000000"/>
                </a:solidFill>
                <a:latin typeface="Arial"/>
                <a:ea typeface="Arial"/>
                <a:cs typeface="Arial"/>
                <a:sym typeface="Arial"/>
              </a:rPr>
              <a:t>We built an efficient and privacy-focused federated learning system using the Flower framework, which enabled direct server–client communication</a:t>
            </a:r>
            <a:r>
              <a:rPr b="1" lang="tr" sz="1100">
                <a:solidFill>
                  <a:srgbClr val="000000"/>
                </a:solidFill>
                <a:latin typeface="Arial"/>
                <a:ea typeface="Arial"/>
                <a:cs typeface="Arial"/>
                <a:sym typeface="Arial"/>
              </a:rPr>
              <a:t> via gRPC</a:t>
            </a:r>
            <a:r>
              <a:rPr lang="tr" sz="1100">
                <a:solidFill>
                  <a:srgbClr val="000000"/>
                </a:solidFill>
                <a:latin typeface="Arial"/>
                <a:ea typeface="Arial"/>
                <a:cs typeface="Arial"/>
                <a:sym typeface="Arial"/>
              </a:rPr>
              <a:t> without the need for Kafka, and seamlessly integrated with our Python and TensorFlow-based deep learning setup.</a:t>
            </a:r>
            <a:br>
              <a:rPr lang="tr"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14" name="Google Shape;314;p18" title="ChatGPT Image 25 May 2025 02_04_32.png"/>
          <p:cNvPicPr preferRelativeResize="0"/>
          <p:nvPr/>
        </p:nvPicPr>
        <p:blipFill>
          <a:blip r:embed="rId3">
            <a:alphaModFix/>
          </a:blip>
          <a:stretch>
            <a:fillRect/>
          </a:stretch>
        </p:blipFill>
        <p:spPr>
          <a:xfrm>
            <a:off x="5747000" y="1855150"/>
            <a:ext cx="2110751" cy="2045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Federated Learning Strategie</a:t>
            </a:r>
            <a:r>
              <a:rPr lang="tr"/>
              <a:t>s</a:t>
            </a:r>
            <a:endParaRPr/>
          </a:p>
        </p:txBody>
      </p:sp>
      <p:pic>
        <p:nvPicPr>
          <p:cNvPr id="320" name="Google Shape;320;p19" title="sunum.PNG"/>
          <p:cNvPicPr preferRelativeResize="0"/>
          <p:nvPr/>
        </p:nvPicPr>
        <p:blipFill>
          <a:blip r:embed="rId3">
            <a:alphaModFix/>
          </a:blip>
          <a:stretch>
            <a:fillRect/>
          </a:stretch>
        </p:blipFill>
        <p:spPr>
          <a:xfrm>
            <a:off x="1413225" y="1597875"/>
            <a:ext cx="4711400" cy="2986375"/>
          </a:xfrm>
          <a:prstGeom prst="rect">
            <a:avLst/>
          </a:prstGeom>
          <a:noFill/>
          <a:ln>
            <a:noFill/>
          </a:ln>
        </p:spPr>
      </p:pic>
      <p:cxnSp>
        <p:nvCxnSpPr>
          <p:cNvPr id="321" name="Google Shape;321;p19"/>
          <p:cNvCxnSpPr/>
          <p:nvPr/>
        </p:nvCxnSpPr>
        <p:spPr>
          <a:xfrm flipH="1" rot="10800000">
            <a:off x="6133625" y="2870475"/>
            <a:ext cx="485700" cy="90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19"/>
          <p:cNvSpPr txBox="1"/>
          <p:nvPr/>
        </p:nvSpPr>
        <p:spPr>
          <a:xfrm>
            <a:off x="6709125" y="2218575"/>
            <a:ext cx="18792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100"/>
              <a:t>The </a:t>
            </a:r>
            <a:r>
              <a:rPr b="1" lang="tr" sz="1100"/>
              <a:t>ImageNet-based model</a:t>
            </a:r>
            <a:r>
              <a:rPr lang="tr" sz="1100"/>
              <a:t> achieved the best performance, and the most effective federated learning strategy supporting this model was </a:t>
            </a:r>
            <a:r>
              <a:rPr b="1" lang="tr" sz="1100"/>
              <a:t>FedAvg</a:t>
            </a:r>
            <a:r>
              <a:rPr lang="tr" sz="1100"/>
              <a:t>.</a:t>
            </a: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Federated Learning’s Final Results</a:t>
            </a:r>
            <a:endParaRPr/>
          </a:p>
        </p:txBody>
      </p:sp>
      <p:pic>
        <p:nvPicPr>
          <p:cNvPr id="328" name="Google Shape;328;p20" title="final.PNG"/>
          <p:cNvPicPr preferRelativeResize="0"/>
          <p:nvPr/>
        </p:nvPicPr>
        <p:blipFill>
          <a:blip r:embed="rId3">
            <a:alphaModFix/>
          </a:blip>
          <a:stretch>
            <a:fillRect/>
          </a:stretch>
        </p:blipFill>
        <p:spPr>
          <a:xfrm>
            <a:off x="1298338" y="1463000"/>
            <a:ext cx="6547326" cy="324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Incremental Learning</a:t>
            </a:r>
            <a:endParaRPr/>
          </a:p>
        </p:txBody>
      </p:sp>
      <p:pic>
        <p:nvPicPr>
          <p:cNvPr id="334" name="Google Shape;334;p21"/>
          <p:cNvPicPr preferRelativeResize="0"/>
          <p:nvPr/>
        </p:nvPicPr>
        <p:blipFill>
          <a:blip r:embed="rId3">
            <a:alphaModFix/>
          </a:blip>
          <a:stretch>
            <a:fillRect/>
          </a:stretch>
        </p:blipFill>
        <p:spPr>
          <a:xfrm>
            <a:off x="1030600" y="2666275"/>
            <a:ext cx="7353300" cy="2343150"/>
          </a:xfrm>
          <a:prstGeom prst="rect">
            <a:avLst/>
          </a:prstGeom>
          <a:noFill/>
          <a:ln>
            <a:noFill/>
          </a:ln>
        </p:spPr>
      </p:pic>
      <p:sp>
        <p:nvSpPr>
          <p:cNvPr id="335" name="Google Shape;335;p21"/>
          <p:cNvSpPr txBox="1"/>
          <p:nvPr/>
        </p:nvSpPr>
        <p:spPr>
          <a:xfrm>
            <a:off x="1312050" y="1115000"/>
            <a:ext cx="7014000" cy="1368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Char char="●"/>
            </a:pPr>
            <a:r>
              <a:rPr b="1" lang="tr" sz="1300">
                <a:solidFill>
                  <a:schemeClr val="dk2"/>
                </a:solidFill>
                <a:latin typeface="Nunito"/>
                <a:ea typeface="Nunito"/>
                <a:cs typeface="Nunito"/>
                <a:sym typeface="Nunito"/>
              </a:rPr>
              <a:t>HAM10000 Classes:</a:t>
            </a:r>
            <a:r>
              <a:rPr lang="tr" sz="1300">
                <a:solidFill>
                  <a:schemeClr val="dk2"/>
                </a:solidFill>
                <a:latin typeface="Nunito"/>
                <a:ea typeface="Nunito"/>
                <a:cs typeface="Nunito"/>
                <a:sym typeface="Nunito"/>
              </a:rPr>
              <a:t> Actinic Keratoses &amp; Intraepithelial Carcinoma (AKIEC),  Basal Cell Carcinoma, Benign Keratosis-Like Lesions, Dermatofibroma, Melanoma, Melanocytic Nevi, Vascular Lesions</a:t>
            </a:r>
            <a:endParaRPr sz="1300">
              <a:solidFill>
                <a:schemeClr val="dk2"/>
              </a:solidFill>
              <a:latin typeface="Nunito"/>
              <a:ea typeface="Nunito"/>
              <a:cs typeface="Nunito"/>
              <a:sym typeface="Nunito"/>
            </a:endParaRPr>
          </a:p>
          <a:p>
            <a:pPr indent="-311150" lvl="0" marL="457200" rtl="0" algn="l">
              <a:spcBef>
                <a:spcPts val="0"/>
              </a:spcBef>
              <a:spcAft>
                <a:spcPts val="0"/>
              </a:spcAft>
              <a:buSzPts val="1300"/>
              <a:buFont typeface="Nunito"/>
              <a:buChar char="●"/>
            </a:pPr>
            <a:r>
              <a:rPr b="1" lang="tr" sz="1300">
                <a:solidFill>
                  <a:schemeClr val="dk2"/>
                </a:solidFill>
                <a:latin typeface="Nunito"/>
                <a:ea typeface="Nunito"/>
                <a:cs typeface="Nunito"/>
                <a:sym typeface="Nunito"/>
              </a:rPr>
              <a:t>ISIC 2019 Classes:</a:t>
            </a:r>
            <a:r>
              <a:rPr lang="tr" sz="1300">
                <a:solidFill>
                  <a:schemeClr val="dk2"/>
                </a:solidFill>
                <a:latin typeface="Nunito"/>
                <a:ea typeface="Nunito"/>
                <a:cs typeface="Nunito"/>
                <a:sym typeface="Nunito"/>
              </a:rPr>
              <a:t> </a:t>
            </a:r>
            <a:r>
              <a:rPr lang="tr" sz="1300">
                <a:solidFill>
                  <a:schemeClr val="dk2"/>
                </a:solidFill>
                <a:latin typeface="Nunito"/>
                <a:ea typeface="Nunito"/>
                <a:cs typeface="Nunito"/>
                <a:sym typeface="Nunito"/>
              </a:rPr>
              <a:t>Actinic Keratoses &amp; Intraepithelial Carcinoma (AKIEC),  Basal Cell Carcinoma, Benign Keratosis-Like Lesions, Dermatofibroma, Melanoma, Melanocytic Nevi, Vascular Lesions, </a:t>
            </a:r>
            <a:r>
              <a:rPr lang="tr" sz="1300">
                <a:latin typeface="Nunito"/>
                <a:ea typeface="Nunito"/>
                <a:cs typeface="Nunito"/>
                <a:sym typeface="Nunito"/>
              </a:rPr>
              <a:t>Squamous Cell Carcinoma</a:t>
            </a:r>
            <a:endParaRPr sz="1300">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